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Lst>
  <p:sldSz cx="12192000" cy="6858000"/>
  <p:notesSz cx="6858000" cy="9144000"/>
  <p:defaultText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110" d="100"/>
          <a:sy n="110" d="100"/>
        </p:scale>
        <p:origin x="594" y="10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标题幻灯片">
    <p:spTree>
      <p:nvGrpSpPr>
        <p:cNvPr id="1" name=""/>
        <p:cNvGrpSpPr/>
        <p:nvPr/>
      </p:nvGrpSpPr>
      <p:grpSpPr>
        <a:xfrm>
          <a:off x="0" y="0"/>
          <a:ext cx="0" cy="0"/>
          <a:chOff x="0" y="0"/>
          <a:chExt cx="0" cy="0"/>
        </a:xfrm>
      </p:grpSpPr>
      <p:sp>
        <p:nvSpPr>
          <p:cNvPr id="2" name="标题 1"/>
          <p:cNvSpPr>
            <a:spLocks noGrp="1"/>
          </p:cNvSpPr>
          <p:nvPr>
            <p:ph type="ctrTitle"/>
          </p:nvPr>
        </p:nvSpPr>
        <p:spPr>
          <a:xfrm>
            <a:off x="1524000" y="1122363"/>
            <a:ext cx="9144000" cy="2387600"/>
          </a:xfrm>
        </p:spPr>
        <p:txBody>
          <a:bodyPr anchor="b"/>
          <a:lstStyle>
            <a:lvl1pPr algn="ctr">
              <a:defRPr sz="6000"/>
            </a:lvl1pPr>
          </a:lstStyle>
          <a:p>
            <a:r>
              <a:rPr lang="zh-CN" altLang="en-US" smtClean="0"/>
              <a:t>单击此处编辑母版标题样式</a:t>
            </a:r>
            <a:endParaRPr lang="zh-CN" altLang="en-US"/>
          </a:p>
        </p:txBody>
      </p:sp>
      <p:sp>
        <p:nvSpPr>
          <p:cNvPr id="3" name="副标题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CN" altLang="en-US" smtClean="0"/>
              <a:t>单击此处编辑母版副标题样式</a:t>
            </a:r>
            <a:endParaRPr lang="zh-CN" altLang="en-US"/>
          </a:p>
        </p:txBody>
      </p:sp>
      <p:sp>
        <p:nvSpPr>
          <p:cNvPr id="4" name="日期占位符 3"/>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40858770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标题和竖排文字">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37153276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垂直排列标题与&#10;文本">
    <p:spTree>
      <p:nvGrpSpPr>
        <p:cNvPr id="1" name=""/>
        <p:cNvGrpSpPr/>
        <p:nvPr/>
      </p:nvGrpSpPr>
      <p:grpSpPr>
        <a:xfrm>
          <a:off x="0" y="0"/>
          <a:ext cx="0" cy="0"/>
          <a:chOff x="0" y="0"/>
          <a:chExt cx="0" cy="0"/>
        </a:xfrm>
      </p:grpSpPr>
      <p:sp>
        <p:nvSpPr>
          <p:cNvPr id="2" name="竖排标题 1"/>
          <p:cNvSpPr>
            <a:spLocks noGrp="1"/>
          </p:cNvSpPr>
          <p:nvPr>
            <p:ph type="title" orient="vert"/>
          </p:nvPr>
        </p:nvSpPr>
        <p:spPr>
          <a:xfrm>
            <a:off x="8724900" y="365125"/>
            <a:ext cx="2628900" cy="5811838"/>
          </a:xfrm>
        </p:spPr>
        <p:txBody>
          <a:bodyPr vert="eaVert"/>
          <a:lstStyle/>
          <a:p>
            <a:r>
              <a:rPr lang="zh-CN" altLang="en-US" smtClean="0"/>
              <a:t>单击此处编辑母版标题样式</a:t>
            </a:r>
            <a:endParaRPr lang="zh-CN" altLang="en-US"/>
          </a:p>
        </p:txBody>
      </p:sp>
      <p:sp>
        <p:nvSpPr>
          <p:cNvPr id="3" name="竖排文字占位符 2"/>
          <p:cNvSpPr>
            <a:spLocks noGrp="1"/>
          </p:cNvSpPr>
          <p:nvPr>
            <p:ph type="body" orient="vert" idx="1"/>
          </p:nvPr>
        </p:nvSpPr>
        <p:spPr>
          <a:xfrm>
            <a:off x="838200" y="365125"/>
            <a:ext cx="7734300" cy="5811838"/>
          </a:xfrm>
        </p:spPr>
        <p:txBody>
          <a:bodyPr vert="eaVert"/>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67312317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标题和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idx="1"/>
          </p:nvPr>
        </p:nvSpPr>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65416914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节标题">
    <p:spTree>
      <p:nvGrpSpPr>
        <p:cNvPr id="1" name=""/>
        <p:cNvGrpSpPr/>
        <p:nvPr/>
      </p:nvGrpSpPr>
      <p:grpSpPr>
        <a:xfrm>
          <a:off x="0" y="0"/>
          <a:ext cx="0" cy="0"/>
          <a:chOff x="0" y="0"/>
          <a:chExt cx="0" cy="0"/>
        </a:xfrm>
      </p:grpSpPr>
      <p:sp>
        <p:nvSpPr>
          <p:cNvPr id="2" name="标题 1"/>
          <p:cNvSpPr>
            <a:spLocks noGrp="1"/>
          </p:cNvSpPr>
          <p:nvPr>
            <p:ph type="title"/>
          </p:nvPr>
        </p:nvSpPr>
        <p:spPr>
          <a:xfrm>
            <a:off x="831850" y="1709738"/>
            <a:ext cx="10515600" cy="2852737"/>
          </a:xfrm>
        </p:spPr>
        <p:txBody>
          <a:bodyPr anchor="b"/>
          <a:lstStyle>
            <a:lvl1pPr>
              <a:defRPr sz="6000"/>
            </a:lvl1p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CN" altLang="en-US" smtClean="0"/>
              <a:t>单击此处编辑母版文本样式</a:t>
            </a:r>
          </a:p>
        </p:txBody>
      </p:sp>
      <p:sp>
        <p:nvSpPr>
          <p:cNvPr id="4" name="日期占位符 3"/>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11"/>
          </p:nvPr>
        </p:nvSpPr>
        <p:spPr/>
        <p:txBody>
          <a:bodyPr/>
          <a:lstStyle/>
          <a:p>
            <a:endParaRPr lang="zh-CN" altLang="en-US"/>
          </a:p>
        </p:txBody>
      </p:sp>
      <p:sp>
        <p:nvSpPr>
          <p:cNvPr id="6" name="灯片编号占位符 5"/>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24832464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两栏内容">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内容占位符 2"/>
          <p:cNvSpPr>
            <a:spLocks noGrp="1"/>
          </p:cNvSpPr>
          <p:nvPr>
            <p:ph sz="half" idx="1"/>
          </p:nvPr>
        </p:nvSpPr>
        <p:spPr>
          <a:xfrm>
            <a:off x="838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内容占位符 3"/>
          <p:cNvSpPr>
            <a:spLocks noGrp="1"/>
          </p:cNvSpPr>
          <p:nvPr>
            <p:ph sz="half" idx="2"/>
          </p:nvPr>
        </p:nvSpPr>
        <p:spPr>
          <a:xfrm>
            <a:off x="6172200" y="1825625"/>
            <a:ext cx="5181600" cy="435133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日期占位符 4"/>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66158732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较">
    <p:spTree>
      <p:nvGrpSpPr>
        <p:cNvPr id="1" name=""/>
        <p:cNvGrpSpPr/>
        <p:nvPr/>
      </p:nvGrpSpPr>
      <p:grpSpPr>
        <a:xfrm>
          <a:off x="0" y="0"/>
          <a:ext cx="0" cy="0"/>
          <a:chOff x="0" y="0"/>
          <a:chExt cx="0" cy="0"/>
        </a:xfrm>
      </p:grpSpPr>
      <p:sp>
        <p:nvSpPr>
          <p:cNvPr id="2" name="标题 1"/>
          <p:cNvSpPr>
            <a:spLocks noGrp="1"/>
          </p:cNvSpPr>
          <p:nvPr>
            <p:ph type="title"/>
          </p:nvPr>
        </p:nvSpPr>
        <p:spPr>
          <a:xfrm>
            <a:off x="839788" y="365125"/>
            <a:ext cx="10515600" cy="1325563"/>
          </a:xfrm>
        </p:spPr>
        <p:txBody>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4" name="内容占位符 3"/>
          <p:cNvSpPr>
            <a:spLocks noGrp="1"/>
          </p:cNvSpPr>
          <p:nvPr>
            <p:ph sz="half" idx="2"/>
          </p:nvPr>
        </p:nvSpPr>
        <p:spPr>
          <a:xfrm>
            <a:off x="839788" y="2505075"/>
            <a:ext cx="5157787"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5" name="文本占位符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CN" altLang="en-US" smtClean="0"/>
              <a:t>单击此处编辑母版文本样式</a:t>
            </a:r>
          </a:p>
        </p:txBody>
      </p:sp>
      <p:sp>
        <p:nvSpPr>
          <p:cNvPr id="6" name="内容占位符 5"/>
          <p:cNvSpPr>
            <a:spLocks noGrp="1"/>
          </p:cNvSpPr>
          <p:nvPr>
            <p:ph sz="quarter" idx="4"/>
          </p:nvPr>
        </p:nvSpPr>
        <p:spPr>
          <a:xfrm>
            <a:off x="6172200" y="2505075"/>
            <a:ext cx="5183188" cy="3684588"/>
          </a:xfrm>
        </p:spPr>
        <p:txBody>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7" name="日期占位符 6"/>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8" name="页脚占位符 7"/>
          <p:cNvSpPr>
            <a:spLocks noGrp="1"/>
          </p:cNvSpPr>
          <p:nvPr>
            <p:ph type="ftr" sz="quarter" idx="11"/>
          </p:nvPr>
        </p:nvSpPr>
        <p:spPr/>
        <p:txBody>
          <a:bodyPr/>
          <a:lstStyle/>
          <a:p>
            <a:endParaRPr lang="zh-CN" altLang="en-US"/>
          </a:p>
        </p:txBody>
      </p:sp>
      <p:sp>
        <p:nvSpPr>
          <p:cNvPr id="9" name="灯片编号占位符 8"/>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62464540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仅标题">
    <p:spTree>
      <p:nvGrpSpPr>
        <p:cNvPr id="1" name=""/>
        <p:cNvGrpSpPr/>
        <p:nvPr/>
      </p:nvGrpSpPr>
      <p:grpSpPr>
        <a:xfrm>
          <a:off x="0" y="0"/>
          <a:ext cx="0" cy="0"/>
          <a:chOff x="0" y="0"/>
          <a:chExt cx="0" cy="0"/>
        </a:xfrm>
      </p:grpSpPr>
      <p:sp>
        <p:nvSpPr>
          <p:cNvPr id="2" name="标题 1"/>
          <p:cNvSpPr>
            <a:spLocks noGrp="1"/>
          </p:cNvSpPr>
          <p:nvPr>
            <p:ph type="title"/>
          </p:nvPr>
        </p:nvSpPr>
        <p:spPr/>
        <p:txBody>
          <a:bodyPr/>
          <a:lstStyle/>
          <a:p>
            <a:r>
              <a:rPr lang="zh-CN" altLang="en-US" smtClean="0"/>
              <a:t>单击此处编辑母版标题样式</a:t>
            </a:r>
            <a:endParaRPr lang="zh-CN" altLang="en-US"/>
          </a:p>
        </p:txBody>
      </p:sp>
      <p:sp>
        <p:nvSpPr>
          <p:cNvPr id="3" name="日期占位符 2"/>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4" name="页脚占位符 3"/>
          <p:cNvSpPr>
            <a:spLocks noGrp="1"/>
          </p:cNvSpPr>
          <p:nvPr>
            <p:ph type="ftr" sz="quarter" idx="11"/>
          </p:nvPr>
        </p:nvSpPr>
        <p:spPr/>
        <p:txBody>
          <a:bodyPr/>
          <a:lstStyle/>
          <a:p>
            <a:endParaRPr lang="zh-CN" altLang="en-US"/>
          </a:p>
        </p:txBody>
      </p:sp>
      <p:sp>
        <p:nvSpPr>
          <p:cNvPr id="5" name="灯片编号占位符 4"/>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395784290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占位符 1"/>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3" name="页脚占位符 2"/>
          <p:cNvSpPr>
            <a:spLocks noGrp="1"/>
          </p:cNvSpPr>
          <p:nvPr>
            <p:ph type="ftr" sz="quarter" idx="11"/>
          </p:nvPr>
        </p:nvSpPr>
        <p:spPr/>
        <p:txBody>
          <a:bodyPr/>
          <a:lstStyle/>
          <a:p>
            <a:endParaRPr lang="zh-CN" altLang="en-US"/>
          </a:p>
        </p:txBody>
      </p:sp>
      <p:sp>
        <p:nvSpPr>
          <p:cNvPr id="4" name="灯片编号占位符 3"/>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242022717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内容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内容占位符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22752590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图片与标题">
    <p:spTree>
      <p:nvGrpSpPr>
        <p:cNvPr id="1" name=""/>
        <p:cNvGrpSpPr/>
        <p:nvPr/>
      </p:nvGrpSpPr>
      <p:grpSpPr>
        <a:xfrm>
          <a:off x="0" y="0"/>
          <a:ext cx="0" cy="0"/>
          <a:chOff x="0" y="0"/>
          <a:chExt cx="0" cy="0"/>
        </a:xfrm>
      </p:grpSpPr>
      <p:sp>
        <p:nvSpPr>
          <p:cNvPr id="2" name="标题 1"/>
          <p:cNvSpPr>
            <a:spLocks noGrp="1"/>
          </p:cNvSpPr>
          <p:nvPr>
            <p:ph type="title"/>
          </p:nvPr>
        </p:nvSpPr>
        <p:spPr>
          <a:xfrm>
            <a:off x="839788" y="457200"/>
            <a:ext cx="3932237" cy="1600200"/>
          </a:xfrm>
        </p:spPr>
        <p:txBody>
          <a:bodyPr anchor="b"/>
          <a:lstStyle>
            <a:lvl1pPr>
              <a:defRPr sz="3200"/>
            </a:lvl1pPr>
          </a:lstStyle>
          <a:p>
            <a:r>
              <a:rPr lang="zh-CN" altLang="en-US" smtClean="0"/>
              <a:t>单击此处编辑母版标题样式</a:t>
            </a:r>
            <a:endParaRPr lang="zh-CN" altLang="en-US"/>
          </a:p>
        </p:txBody>
      </p:sp>
      <p:sp>
        <p:nvSpPr>
          <p:cNvPr id="3" name="图片占位符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CN" altLang="en-US"/>
          </a:p>
        </p:txBody>
      </p:sp>
      <p:sp>
        <p:nvSpPr>
          <p:cNvPr id="4" name="文本占位符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CN" altLang="en-US" smtClean="0"/>
              <a:t>单击此处编辑母版文本样式</a:t>
            </a:r>
          </a:p>
        </p:txBody>
      </p:sp>
      <p:sp>
        <p:nvSpPr>
          <p:cNvPr id="5" name="日期占位符 4"/>
          <p:cNvSpPr>
            <a:spLocks noGrp="1"/>
          </p:cNvSpPr>
          <p:nvPr>
            <p:ph type="dt" sz="half" idx="10"/>
          </p:nvPr>
        </p:nvSpPr>
        <p:spPr/>
        <p:txBody>
          <a:bodyPr/>
          <a:lstStyle/>
          <a:p>
            <a:fld id="{CC4A970B-D8E3-42A3-88CB-9712BDA75815}" type="datetimeFigureOut">
              <a:rPr lang="zh-CN" altLang="en-US" smtClean="0"/>
              <a:t>2021/7/29</a:t>
            </a:fld>
            <a:endParaRPr lang="zh-CN" altLang="en-US"/>
          </a:p>
        </p:txBody>
      </p:sp>
      <p:sp>
        <p:nvSpPr>
          <p:cNvPr id="6" name="页脚占位符 5"/>
          <p:cNvSpPr>
            <a:spLocks noGrp="1"/>
          </p:cNvSpPr>
          <p:nvPr>
            <p:ph type="ftr" sz="quarter" idx="11"/>
          </p:nvPr>
        </p:nvSpPr>
        <p:spPr/>
        <p:txBody>
          <a:bodyPr/>
          <a:lstStyle/>
          <a:p>
            <a:endParaRPr lang="zh-CN" altLang="en-US"/>
          </a:p>
        </p:txBody>
      </p:sp>
      <p:sp>
        <p:nvSpPr>
          <p:cNvPr id="7" name="灯片编号占位符 6"/>
          <p:cNvSpPr>
            <a:spLocks noGrp="1"/>
          </p:cNvSpPr>
          <p:nvPr>
            <p:ph type="sldNum" sz="quarter" idx="12"/>
          </p:nvPr>
        </p:nvSpPr>
        <p:spPr/>
        <p:txBody>
          <a:body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413210528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标题占位符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CN" altLang="en-US" smtClean="0"/>
              <a:t>单击此处编辑母版标题样式</a:t>
            </a:r>
            <a:endParaRPr lang="zh-CN" altLang="en-US"/>
          </a:p>
        </p:txBody>
      </p:sp>
      <p:sp>
        <p:nvSpPr>
          <p:cNvPr id="3" name="文本占位符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CN" altLang="en-US" smtClean="0"/>
              <a:t>单击此处编辑母版文本样式</a:t>
            </a:r>
          </a:p>
          <a:p>
            <a:pPr lvl="1"/>
            <a:r>
              <a:rPr lang="zh-CN" altLang="en-US" smtClean="0"/>
              <a:t>第二级</a:t>
            </a:r>
          </a:p>
          <a:p>
            <a:pPr lvl="2"/>
            <a:r>
              <a:rPr lang="zh-CN" altLang="en-US" smtClean="0"/>
              <a:t>第三级</a:t>
            </a:r>
          </a:p>
          <a:p>
            <a:pPr lvl="3"/>
            <a:r>
              <a:rPr lang="zh-CN" altLang="en-US" smtClean="0"/>
              <a:t>第四级</a:t>
            </a:r>
          </a:p>
          <a:p>
            <a:pPr lvl="4"/>
            <a:r>
              <a:rPr lang="zh-CN" altLang="en-US" smtClean="0"/>
              <a:t>第五级</a:t>
            </a:r>
            <a:endParaRPr lang="zh-CN" altLang="en-US"/>
          </a:p>
        </p:txBody>
      </p:sp>
      <p:sp>
        <p:nvSpPr>
          <p:cNvPr id="4" name="日期占位符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C4A970B-D8E3-42A3-88CB-9712BDA75815}" type="datetimeFigureOut">
              <a:rPr lang="zh-CN" altLang="en-US" smtClean="0"/>
              <a:t>2021/7/29</a:t>
            </a:fld>
            <a:endParaRPr lang="zh-CN" altLang="en-US"/>
          </a:p>
        </p:txBody>
      </p:sp>
      <p:sp>
        <p:nvSpPr>
          <p:cNvPr id="5" name="页脚占位符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CN" altLang="en-US"/>
          </a:p>
        </p:txBody>
      </p:sp>
      <p:sp>
        <p:nvSpPr>
          <p:cNvPr id="6" name="灯片编号占位符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FB8E50A-ADCA-401E-92D3-28DE032EFF21}" type="slidenum">
              <a:rPr lang="zh-CN" altLang="en-US" smtClean="0"/>
              <a:t>‹#›</a:t>
            </a:fld>
            <a:endParaRPr lang="zh-CN" altLang="en-US"/>
          </a:p>
        </p:txBody>
      </p:sp>
    </p:spTree>
    <p:extLst>
      <p:ext uri="{BB962C8B-B14F-4D97-AF65-F5344CB8AC3E}">
        <p14:creationId xmlns:p14="http://schemas.microsoft.com/office/powerpoint/2010/main" val="36196705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CN"/>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29" name="组合 28"/>
          <p:cNvGrpSpPr/>
          <p:nvPr/>
        </p:nvGrpSpPr>
        <p:grpSpPr>
          <a:xfrm>
            <a:off x="217149" y="902626"/>
            <a:ext cx="5032147" cy="4460966"/>
            <a:chOff x="3343526" y="1137757"/>
            <a:chExt cx="5032147" cy="4460966"/>
          </a:xfrm>
        </p:grpSpPr>
        <p:sp>
          <p:nvSpPr>
            <p:cNvPr id="4" name="文本框 3"/>
            <p:cNvSpPr txBox="1"/>
            <p:nvPr/>
          </p:nvSpPr>
          <p:spPr>
            <a:xfrm>
              <a:off x="3932777" y="1137757"/>
              <a:ext cx="3647152" cy="369332"/>
            </a:xfrm>
            <a:prstGeom prst="rect">
              <a:avLst/>
            </a:prstGeom>
            <a:noFill/>
          </p:spPr>
          <p:txBody>
            <a:bodyPr wrap="none" rtlCol="0">
              <a:spAutoFit/>
            </a:bodyPr>
            <a:lstStyle/>
            <a:p>
              <a:pPr algn="ctr"/>
              <a:r>
                <a:rPr lang="zh-CN" altLang="en-US" dirty="0" smtClean="0">
                  <a:latin typeface="黑体" panose="02010609060101010101" pitchFamily="49" charset="-122"/>
                  <a:ea typeface="黑体" panose="02010609060101010101" pitchFamily="49" charset="-122"/>
                </a:rPr>
                <a:t>教学实验室仪器设备故障报修流程</a:t>
              </a:r>
              <a:endParaRPr lang="zh-CN" altLang="en-US" dirty="0">
                <a:latin typeface="黑体" panose="02010609060101010101" pitchFamily="49" charset="-122"/>
                <a:ea typeface="黑体" panose="02010609060101010101" pitchFamily="49" charset="-122"/>
              </a:endParaRPr>
            </a:p>
          </p:txBody>
        </p:sp>
        <p:sp>
          <p:nvSpPr>
            <p:cNvPr id="5" name="文本框 4"/>
            <p:cNvSpPr txBox="1"/>
            <p:nvPr/>
          </p:nvSpPr>
          <p:spPr>
            <a:xfrm>
              <a:off x="4308518" y="2663611"/>
              <a:ext cx="3074199"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向</a:t>
              </a:r>
              <a:r>
                <a:rPr lang="zh-CN" altLang="en-US" dirty="0" smtClean="0">
                  <a:latin typeface="仿宋" panose="02010609060101010101" pitchFamily="49" charset="-122"/>
                  <a:ea typeface="仿宋" panose="02010609060101010101" pitchFamily="49" charset="-122"/>
                </a:rPr>
                <a:t>中心实验室提出维修申请</a:t>
              </a:r>
              <a:endParaRPr lang="en-US" altLang="zh-CN" dirty="0" smtClean="0">
                <a:latin typeface="仿宋" panose="02010609060101010101" pitchFamily="49" charset="-122"/>
                <a:ea typeface="仿宋" panose="02010609060101010101" pitchFamily="49" charset="-122"/>
              </a:endParaRPr>
            </a:p>
          </p:txBody>
        </p:sp>
        <p:sp>
          <p:nvSpPr>
            <p:cNvPr id="7" name="文本框 6"/>
            <p:cNvSpPr txBox="1"/>
            <p:nvPr/>
          </p:nvSpPr>
          <p:spPr>
            <a:xfrm>
              <a:off x="4518842" y="3426538"/>
              <a:ext cx="2681513"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报主管财务副院长审批</a:t>
              </a:r>
              <a:endParaRPr lang="zh-CN" altLang="en-US" dirty="0">
                <a:latin typeface="仿宋" panose="02010609060101010101" pitchFamily="49" charset="-122"/>
                <a:ea typeface="仿宋" panose="02010609060101010101" pitchFamily="49" charset="-122"/>
              </a:endParaRPr>
            </a:p>
          </p:txBody>
        </p:sp>
        <p:sp>
          <p:nvSpPr>
            <p:cNvPr id="9" name="文本框 8"/>
            <p:cNvSpPr txBox="1"/>
            <p:nvPr/>
          </p:nvSpPr>
          <p:spPr>
            <a:xfrm>
              <a:off x="4408373" y="4189465"/>
              <a:ext cx="2902447" cy="36933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仪器设备负责人联系维修</a:t>
              </a:r>
              <a:endParaRPr lang="zh-CN" altLang="en-US" dirty="0">
                <a:latin typeface="仿宋" panose="02010609060101010101" pitchFamily="49" charset="-122"/>
                <a:ea typeface="仿宋" panose="02010609060101010101" pitchFamily="49" charset="-122"/>
              </a:endParaRPr>
            </a:p>
          </p:txBody>
        </p:sp>
        <p:sp>
          <p:nvSpPr>
            <p:cNvPr id="12" name="矩形 11"/>
            <p:cNvSpPr/>
            <p:nvPr/>
          </p:nvSpPr>
          <p:spPr>
            <a:xfrm>
              <a:off x="3343526" y="1900684"/>
              <a:ext cx="5032147" cy="369332"/>
            </a:xfrm>
            <a:prstGeom prst="rect">
              <a:avLst/>
            </a:prstGeom>
            <a:ln>
              <a:solidFill>
                <a:schemeClr val="tx1"/>
              </a:solidFill>
            </a:ln>
          </p:spPr>
          <p:txBody>
            <a:bodyPr wrap="none">
              <a:spAutoFit/>
            </a:bodyPr>
            <a:lstStyle/>
            <a:p>
              <a:pPr algn="ctr"/>
              <a:r>
                <a:rPr lang="zh-CN" altLang="en-US" dirty="0" smtClean="0">
                  <a:latin typeface="仿宋" panose="02010609060101010101" pitchFamily="49" charset="-122"/>
                  <a:ea typeface="仿宋" panose="02010609060101010101" pitchFamily="49" charset="-122"/>
                </a:rPr>
                <a:t>本科教学实验室仪器设备使用或检查时发现故障</a:t>
              </a:r>
              <a:endParaRPr lang="zh-CN" altLang="en-US" dirty="0">
                <a:latin typeface="仿宋" panose="02010609060101010101" pitchFamily="49" charset="-122"/>
                <a:ea typeface="仿宋" panose="02010609060101010101" pitchFamily="49" charset="-122"/>
              </a:endParaRPr>
            </a:p>
          </p:txBody>
        </p:sp>
        <p:sp>
          <p:nvSpPr>
            <p:cNvPr id="13" name="文本框 12"/>
            <p:cNvSpPr txBox="1"/>
            <p:nvPr/>
          </p:nvSpPr>
          <p:spPr>
            <a:xfrm>
              <a:off x="4394393" y="4952392"/>
              <a:ext cx="2902447" cy="646331"/>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经主管财务副院长审核、签字后报销</a:t>
              </a:r>
              <a:endParaRPr lang="zh-CN" altLang="en-US" dirty="0">
                <a:latin typeface="仿宋" panose="02010609060101010101" pitchFamily="49" charset="-122"/>
                <a:ea typeface="仿宋" panose="02010609060101010101" pitchFamily="49" charset="-122"/>
              </a:endParaRPr>
            </a:p>
          </p:txBody>
        </p:sp>
        <p:sp>
          <p:nvSpPr>
            <p:cNvPr id="15" name="下箭头 14"/>
            <p:cNvSpPr/>
            <p:nvPr/>
          </p:nvSpPr>
          <p:spPr>
            <a:xfrm>
              <a:off x="5756358" y="2316481"/>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6" name="下箭头 15"/>
            <p:cNvSpPr/>
            <p:nvPr/>
          </p:nvSpPr>
          <p:spPr>
            <a:xfrm>
              <a:off x="5756358" y="3110244"/>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7" name="下箭头 16"/>
            <p:cNvSpPr/>
            <p:nvPr/>
          </p:nvSpPr>
          <p:spPr>
            <a:xfrm>
              <a:off x="5756358" y="3848976"/>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18" name="下箭头 17"/>
            <p:cNvSpPr/>
            <p:nvPr/>
          </p:nvSpPr>
          <p:spPr>
            <a:xfrm>
              <a:off x="5756353" y="4611903"/>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grpSp>
        <p:nvGrpSpPr>
          <p:cNvPr id="30" name="组合 29"/>
          <p:cNvGrpSpPr/>
          <p:nvPr/>
        </p:nvGrpSpPr>
        <p:grpSpPr>
          <a:xfrm>
            <a:off x="6832802" y="836565"/>
            <a:ext cx="4197991" cy="4882167"/>
            <a:chOff x="4015234" y="1232742"/>
            <a:chExt cx="3660764" cy="4309924"/>
          </a:xfrm>
        </p:grpSpPr>
        <p:sp>
          <p:nvSpPr>
            <p:cNvPr id="31" name="文本框 30"/>
            <p:cNvSpPr txBox="1"/>
            <p:nvPr/>
          </p:nvSpPr>
          <p:spPr>
            <a:xfrm>
              <a:off x="4342945" y="1232742"/>
              <a:ext cx="2954655" cy="369332"/>
            </a:xfrm>
            <a:prstGeom prst="rect">
              <a:avLst/>
            </a:prstGeom>
            <a:noFill/>
          </p:spPr>
          <p:txBody>
            <a:bodyPr wrap="none" rtlCol="0">
              <a:spAutoFit/>
            </a:bodyPr>
            <a:lstStyle/>
            <a:p>
              <a:pPr algn="ctr"/>
              <a:r>
                <a:rPr lang="zh-CN" altLang="en-US" dirty="0" smtClean="0">
                  <a:latin typeface="黑体" panose="02010609060101010101" pitchFamily="49" charset="-122"/>
                  <a:ea typeface="黑体" panose="02010609060101010101" pitchFamily="49" charset="-122"/>
                </a:rPr>
                <a:t>实验室危险废弃物移交流程</a:t>
              </a:r>
              <a:endParaRPr lang="zh-CN" altLang="en-US" dirty="0">
                <a:latin typeface="黑体" panose="02010609060101010101" pitchFamily="49" charset="-122"/>
                <a:ea typeface="黑体" panose="02010609060101010101" pitchFamily="49" charset="-122"/>
              </a:endParaRPr>
            </a:p>
          </p:txBody>
        </p:sp>
        <p:sp>
          <p:nvSpPr>
            <p:cNvPr id="32" name="文本框 31"/>
            <p:cNvSpPr txBox="1"/>
            <p:nvPr/>
          </p:nvSpPr>
          <p:spPr>
            <a:xfrm>
              <a:off x="4236621" y="2597496"/>
              <a:ext cx="3074199" cy="32604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中心实验室汇总后进行移交预约</a:t>
              </a:r>
              <a:endParaRPr lang="en-US" altLang="zh-CN" dirty="0" smtClean="0">
                <a:latin typeface="仿宋" panose="02010609060101010101" pitchFamily="49" charset="-122"/>
                <a:ea typeface="仿宋" panose="02010609060101010101" pitchFamily="49" charset="-122"/>
              </a:endParaRPr>
            </a:p>
          </p:txBody>
        </p:sp>
        <p:sp>
          <p:nvSpPr>
            <p:cNvPr id="33" name="文本框 32"/>
            <p:cNvSpPr txBox="1"/>
            <p:nvPr/>
          </p:nvSpPr>
          <p:spPr>
            <a:xfrm>
              <a:off x="4320160" y="3346411"/>
              <a:ext cx="3074199" cy="326042"/>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实验室与设备管理办公室审批</a:t>
              </a:r>
              <a:endParaRPr lang="zh-CN" altLang="en-US" dirty="0">
                <a:latin typeface="仿宋" panose="02010609060101010101" pitchFamily="49" charset="-122"/>
                <a:ea typeface="仿宋" panose="02010609060101010101" pitchFamily="49" charset="-122"/>
              </a:endParaRPr>
            </a:p>
          </p:txBody>
        </p:sp>
        <p:sp>
          <p:nvSpPr>
            <p:cNvPr id="34" name="文本框 33"/>
            <p:cNvSpPr txBox="1"/>
            <p:nvPr/>
          </p:nvSpPr>
          <p:spPr>
            <a:xfrm>
              <a:off x="4342945" y="4046381"/>
              <a:ext cx="3074199" cy="570574"/>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打印审批后的移交单，院移交负责人签字、盖章</a:t>
              </a:r>
              <a:endParaRPr lang="en-US" altLang="zh-CN" dirty="0" smtClean="0">
                <a:latin typeface="仿宋" panose="02010609060101010101" pitchFamily="49" charset="-122"/>
                <a:ea typeface="仿宋" panose="02010609060101010101" pitchFamily="49" charset="-122"/>
              </a:endParaRPr>
            </a:p>
          </p:txBody>
        </p:sp>
        <p:sp>
          <p:nvSpPr>
            <p:cNvPr id="35" name="矩形 34"/>
            <p:cNvSpPr/>
            <p:nvPr/>
          </p:nvSpPr>
          <p:spPr>
            <a:xfrm>
              <a:off x="4015234" y="1895472"/>
              <a:ext cx="3660764" cy="326042"/>
            </a:xfrm>
            <a:prstGeom prst="rect">
              <a:avLst/>
            </a:prstGeom>
            <a:ln>
              <a:solidFill>
                <a:schemeClr val="tx1"/>
              </a:solidFill>
            </a:ln>
          </p:spPr>
          <p:txBody>
            <a:bodyPr wrap="square">
              <a:spAutoFit/>
            </a:bodyPr>
            <a:lstStyle/>
            <a:p>
              <a:pPr algn="ctr"/>
              <a:r>
                <a:rPr lang="zh-CN" altLang="en-US" dirty="0" smtClean="0">
                  <a:latin typeface="仿宋" panose="02010609060101010101" pitchFamily="49" charset="-122"/>
                  <a:ea typeface="仿宋" panose="02010609060101010101" pitchFamily="49" charset="-122"/>
                </a:rPr>
                <a:t>各实验室根据移交通知报送废弃物信息</a:t>
              </a:r>
              <a:endParaRPr lang="zh-CN" altLang="en-US" dirty="0">
                <a:latin typeface="仿宋" panose="02010609060101010101" pitchFamily="49" charset="-122"/>
                <a:ea typeface="仿宋" panose="02010609060101010101" pitchFamily="49" charset="-122"/>
              </a:endParaRPr>
            </a:p>
          </p:txBody>
        </p:sp>
        <p:sp>
          <p:nvSpPr>
            <p:cNvPr id="36" name="文本框 35"/>
            <p:cNvSpPr txBox="1"/>
            <p:nvPr/>
          </p:nvSpPr>
          <p:spPr>
            <a:xfrm>
              <a:off x="4170930" y="4972092"/>
              <a:ext cx="3407718" cy="570574"/>
            </a:xfrm>
            <a:prstGeom prst="rect">
              <a:avLst/>
            </a:prstGeom>
            <a:ln w="12700"/>
          </p:spPr>
          <p:style>
            <a:lnRef idx="2">
              <a:schemeClr val="dk1"/>
            </a:lnRef>
            <a:fillRef idx="1">
              <a:schemeClr val="lt1"/>
            </a:fillRef>
            <a:effectRef idx="0">
              <a:schemeClr val="dk1"/>
            </a:effectRef>
            <a:fontRef idx="minor">
              <a:schemeClr val="dk1"/>
            </a:fontRef>
          </p:style>
          <p:txBody>
            <a:bodyPr wrap="square" rtlCol="0">
              <a:spAutoFit/>
            </a:bodyPr>
            <a:lstStyle/>
            <a:p>
              <a:pPr algn="ctr"/>
              <a:r>
                <a:rPr lang="zh-CN" altLang="en-US" dirty="0" smtClean="0">
                  <a:latin typeface="仿宋" panose="02010609060101010101" pitchFamily="49" charset="-122"/>
                  <a:ea typeface="仿宋" panose="02010609060101010101" pitchFamily="49" charset="-122"/>
                </a:rPr>
                <a:t>各实验室移交负责人按通知时间到学校实验室危险废物暂存点现场移交</a:t>
              </a:r>
              <a:endParaRPr lang="zh-CN" altLang="en-US" dirty="0">
                <a:latin typeface="仿宋" panose="02010609060101010101" pitchFamily="49" charset="-122"/>
                <a:ea typeface="仿宋" panose="02010609060101010101" pitchFamily="49" charset="-122"/>
              </a:endParaRPr>
            </a:p>
          </p:txBody>
        </p:sp>
        <p:sp>
          <p:nvSpPr>
            <p:cNvPr id="37" name="下箭头 36"/>
            <p:cNvSpPr/>
            <p:nvPr/>
          </p:nvSpPr>
          <p:spPr>
            <a:xfrm>
              <a:off x="5756358" y="2316481"/>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8" name="下箭头 37"/>
            <p:cNvSpPr/>
            <p:nvPr/>
          </p:nvSpPr>
          <p:spPr>
            <a:xfrm>
              <a:off x="5756353" y="2996377"/>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39" name="下箭头 38"/>
            <p:cNvSpPr/>
            <p:nvPr/>
          </p:nvSpPr>
          <p:spPr>
            <a:xfrm>
              <a:off x="5771547" y="3725964"/>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sp>
          <p:nvSpPr>
            <p:cNvPr id="40" name="下箭头 39"/>
            <p:cNvSpPr/>
            <p:nvPr/>
          </p:nvSpPr>
          <p:spPr>
            <a:xfrm>
              <a:off x="5771547" y="4648570"/>
              <a:ext cx="206485" cy="287383"/>
            </a:xfrm>
            <a:prstGeom prst="downArrow">
              <a:avLst/>
            </a:prstGeom>
            <a:noFill/>
            <a:ln w="1905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CN" altLang="en-US"/>
            </a:p>
          </p:txBody>
        </p:sp>
      </p:grpSp>
    </p:spTree>
    <p:extLst>
      <p:ext uri="{BB962C8B-B14F-4D97-AF65-F5344CB8AC3E}">
        <p14:creationId xmlns:p14="http://schemas.microsoft.com/office/powerpoint/2010/main" val="3054334462"/>
      </p:ext>
    </p:extLst>
  </p:cSld>
  <p:clrMapOvr>
    <a:masterClrMapping/>
  </p:clrMapOvr>
</p:sld>
</file>

<file path=ppt/theme/theme1.xml><?xml version="1.0" encoding="utf-8"?>
<a:theme xmlns:a="http://schemas.openxmlformats.org/drawingml/2006/main" name="Office 主题">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63</TotalTime>
  <Words>99</Words>
  <Application>Microsoft Office PowerPoint</Application>
  <PresentationFormat>宽屏</PresentationFormat>
  <Paragraphs>12</Paragraphs>
  <Slides>1</Slides>
  <Notes>0</Notes>
  <HiddenSlides>0</HiddenSlides>
  <MMClips>0</MMClips>
  <ScaleCrop>false</ScaleCrop>
  <HeadingPairs>
    <vt:vector size="6" baseType="variant">
      <vt:variant>
        <vt:lpstr>已用的字体</vt:lpstr>
      </vt:variant>
      <vt:variant>
        <vt:i4>6</vt:i4>
      </vt:variant>
      <vt:variant>
        <vt:lpstr>主题</vt:lpstr>
      </vt:variant>
      <vt:variant>
        <vt:i4>1</vt:i4>
      </vt:variant>
      <vt:variant>
        <vt:lpstr>幻灯片标题</vt:lpstr>
      </vt:variant>
      <vt:variant>
        <vt:i4>1</vt:i4>
      </vt:variant>
    </vt:vector>
  </HeadingPairs>
  <TitlesOfParts>
    <vt:vector size="8" baseType="lpstr">
      <vt:lpstr>仿宋</vt:lpstr>
      <vt:lpstr>黑体</vt:lpstr>
      <vt:lpstr>宋体</vt:lpstr>
      <vt:lpstr>Arial</vt:lpstr>
      <vt:lpstr>Calibri</vt:lpstr>
      <vt:lpstr>Calibri Light</vt:lpstr>
      <vt:lpstr>Office 主题</vt:lpstr>
      <vt:lpstr>PowerPoint 演示文稿</vt:lpstr>
    </vt:vector>
  </TitlesOfParts>
  <Company>Microsoft</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演示文稿</dc:title>
  <dc:creator>PC</dc:creator>
  <cp:lastModifiedBy>PC</cp:lastModifiedBy>
  <cp:revision>7</cp:revision>
  <dcterms:created xsi:type="dcterms:W3CDTF">2021-07-29T02:50:57Z</dcterms:created>
  <dcterms:modified xsi:type="dcterms:W3CDTF">2021-07-29T03:54:29Z</dcterms:modified>
</cp:coreProperties>
</file>